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10287000" cx="18288000"/>
  <p:notesSz cx="10287000" cy="18288000"/>
  <p:embeddedFontLst>
    <p:embeddedFont>
      <p:font typeface="Roboto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9" roundtripDataSignature="AMtx7mg7qLd9BecbwaKH4fGcpA06Ixyx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Roboto-regular.fntdata"/><Relationship Id="rId14" Type="http://schemas.openxmlformats.org/officeDocument/2006/relationships/slide" Target="slides/slide10.xml"/><Relationship Id="rId17" Type="http://schemas.openxmlformats.org/officeDocument/2006/relationships/font" Target="fonts/Roboto-italic.fntdata"/><Relationship Id="rId16" Type="http://schemas.openxmlformats.org/officeDocument/2006/relationships/font" Target="fonts/Roboto-bold.fntdata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font" Target="fonts/Roboto-boldItalic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Frame the deck: this is a reusable framework for building the internal business case for a 3D product configurator — ROI drivers, a financial model, and a scoped pilot proposal.</a:t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8" name="Google Shape;29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scoped pilot lowers implementation risk and produces evidence for a broader rollout. The goal is not to prove 3D works in theory — it is to prove where it creates measurable value for this business.</a:t>
            </a:r>
            <a:endParaRPr/>
          </a:p>
        </p:txBody>
      </p:sp>
      <p:sp>
        <p:nvSpPr>
          <p:cNvPr id="299" name="Google Shape;299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" name="Google Shape;2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Static product pages force customers to imagine the product. That gap shows up as hesitation, returns, slow cycles, and configuration errors.</a:t>
            </a:r>
            <a:endParaRPr/>
          </a:p>
        </p:txBody>
      </p:sp>
      <p:sp>
        <p:nvSpPr>
          <p:cNvPr id="27" name="Google Shape;2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" name="Google Shape;4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 complex, customizable products, visual exploration before commitment has shifted from a nice-to-have to a buyer expectation. The opportunity is a more efficient path from exploration to confident purchase.</a:t>
            </a:r>
            <a:endParaRPr/>
          </a:p>
        </p:txBody>
      </p:sp>
      <p:sp>
        <p:nvSpPr>
          <p:cNvPr id="48" name="Google Shape;4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" name="Google Shape;71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configurator is not just a visual layer. It pairs a customer-facing 3D experience with a back-end rules and asset system — and the same assets feed many commerce experiences.</a:t>
            </a:r>
            <a:endParaRPr/>
          </a:p>
        </p:txBody>
      </p:sp>
      <p:sp>
        <p:nvSpPr>
          <p:cNvPr id="72" name="Google Shape;72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Revenue improves when the configurator helps shoppers understand options, weigh tradeoffs, and complete the purchase with fewer open questions. Use these as benchmark anchors, not guarantees.</a:t>
            </a:r>
            <a:endParaRPr/>
          </a:p>
        </p:txBody>
      </p:sp>
      <p:sp>
        <p:nvSpPr>
          <p:cNvPr id="90" name="Google Shape;9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 manufacturers and dealer-led models, ROI often comes from reducing the manual work behind visualization, rendering, and configuration support. The study reported $400K in annual rendering savings.</a:t>
            </a:r>
            <a:endParaRPr/>
          </a:p>
        </p:txBody>
      </p:sp>
      <p:sp>
        <p:nvSpPr>
          <p:cNvPr id="112" name="Google Shape;11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4" name="Google Shape;13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 rules-driven configurator cuts the back-and-forth that slows evaluation, design iteration, dealer selling, and quoting. Reported benchmarks: ~3 days saved per project and a 50–55% reduction in dealer visualization time.</a:t>
            </a:r>
            <a:endParaRPr/>
          </a:p>
        </p:txBody>
      </p:sp>
      <p:sp>
        <p:nvSpPr>
          <p:cNvPr id="135" name="Google Shape;135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strongest case uses benchmarks only as anchors. Build the real model on company-specific traffic, order value, margin, costs, and workflow data — fill the bracketed cells.</a:t>
            </a:r>
            <a:endParaRPr/>
          </a:p>
        </p:txBody>
      </p:sp>
      <p:sp>
        <p:nvSpPr>
          <p:cNvPr id="171" name="Google Shape;17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3" name="Google Shape;23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Finance usually needs two views: how quickly the investment pays back, and what value it creates over three years. Present a conservative base case first; keep upside scenarios separate.</a:t>
            </a:r>
            <a:endParaRPr/>
          </a:p>
        </p:txBody>
      </p:sp>
      <p:sp>
        <p:nvSpPr>
          <p:cNvPr id="234" name="Google Shape;234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C1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52500" y="800100"/>
            <a:ext cx="1484709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1"/>
          <p:cNvSpPr/>
          <p:nvPr/>
        </p:nvSpPr>
        <p:spPr>
          <a:xfrm>
            <a:off x="952500" y="3387179"/>
            <a:ext cx="2769171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6B78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THE BUSINESS CASE</a:t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952500" y="3992910"/>
            <a:ext cx="9367800" cy="18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750"/>
              <a:buFont typeface="Roboto"/>
              <a:buNone/>
            </a:pPr>
            <a:r>
              <a:rPr b="0" i="0" lang="en-US" sz="675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Business Case for a 3D Product Configurator</a:t>
            </a:r>
            <a:endParaRPr b="0" i="0" sz="67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952500" y="6200550"/>
            <a:ext cx="838200" cy="5730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p1"/>
          <p:cNvSpPr/>
          <p:nvPr/>
        </p:nvSpPr>
        <p:spPr>
          <a:xfrm>
            <a:off x="952500" y="6505876"/>
            <a:ext cx="10302600" cy="5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DBDBD"/>
              </a:buClr>
              <a:buSzPts val="2850"/>
              <a:buFont typeface="Roboto"/>
              <a:buNone/>
            </a:pPr>
            <a:r>
              <a:rPr b="0" i="0" lang="en-US" sz="285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A framework for presenting ROI, costs, and a pilot proposal.</a:t>
            </a:r>
            <a:endParaRPr b="0" i="0" sz="285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>
            <a:off x="952500" y="9153525"/>
            <a:ext cx="233533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[Organization Name]</a:t>
            </a:r>
            <a:endParaRPr b="0" i="0" sz="1875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>
            <a:off x="3532733" y="9196388"/>
            <a:ext cx="9525" cy="2476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1"/>
          <p:cNvSpPr/>
          <p:nvPr/>
        </p:nvSpPr>
        <p:spPr>
          <a:xfrm>
            <a:off x="3999458" y="9153525"/>
            <a:ext cx="673447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[Date]</a:t>
            </a:r>
            <a:endParaRPr b="0" i="0" sz="1875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1C1C1C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0"/>
          <p:cNvSpPr/>
          <p:nvPr/>
        </p:nvSpPr>
        <p:spPr>
          <a:xfrm>
            <a:off x="952500" y="800100"/>
            <a:ext cx="1571625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6B78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5F6F8"/>
                </a:solidFill>
                <a:latin typeface="Roboto"/>
                <a:ea typeface="Roboto"/>
                <a:cs typeface="Roboto"/>
                <a:sym typeface="Roboto"/>
              </a:rPr>
              <a:t>RECOMMENDATION</a:t>
            </a:r>
            <a:endParaRPr b="0" i="0" sz="1800" u="none" cap="none" strike="noStrike">
              <a:solidFill>
                <a:srgbClr val="F5F6F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0"/>
          <p:cNvSpPr/>
          <p:nvPr/>
        </p:nvSpPr>
        <p:spPr>
          <a:xfrm>
            <a:off x="952500" y="1329630"/>
            <a:ext cx="14716125" cy="1275457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Start With One Product Line and Let the Results Make the Case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0"/>
          <p:cNvSpPr/>
          <p:nvPr/>
        </p:nvSpPr>
        <p:spPr>
          <a:xfrm>
            <a:off x="952500" y="2795588"/>
            <a:ext cx="838200" cy="5715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preencoded.png" id="304" name="Google Shape;30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28938" y="876300"/>
            <a:ext cx="1306562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10"/>
          <p:cNvSpPr/>
          <p:nvPr/>
        </p:nvSpPr>
        <p:spPr>
          <a:xfrm>
            <a:off x="952500" y="3119438"/>
            <a:ext cx="16344900" cy="49143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FCFCF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CFCFCF"/>
                </a:solidFill>
                <a:latin typeface="Roboto"/>
                <a:ea typeface="Roboto"/>
                <a:cs typeface="Roboto"/>
                <a:sym typeface="Roboto"/>
              </a:rPr>
              <a:t>A scoped pilot lowers implementation risk and creates evidence for a broader rollout.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0"/>
          <p:cNvSpPr/>
          <p:nvPr/>
        </p:nvSpPr>
        <p:spPr>
          <a:xfrm>
            <a:off x="952500" y="3934718"/>
            <a:ext cx="5308550" cy="2005905"/>
          </a:xfrm>
          <a:prstGeom prst="roundRect">
            <a:avLst>
              <a:gd fmla="val 8547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10"/>
          <p:cNvSpPr/>
          <p:nvPr/>
        </p:nvSpPr>
        <p:spPr>
          <a:xfrm>
            <a:off x="1276350" y="4220468"/>
            <a:ext cx="5126935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F86FF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8F86FF"/>
                </a:solidFill>
                <a:latin typeface="Roboto"/>
                <a:ea typeface="Roboto"/>
                <a:cs typeface="Roboto"/>
                <a:sym typeface="Roboto"/>
              </a:rPr>
              <a:t>PROPOSED PILOT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10"/>
          <p:cNvSpPr/>
          <p:nvPr/>
        </p:nvSpPr>
        <p:spPr>
          <a:xfrm>
            <a:off x="1276350" y="4654748"/>
            <a:ext cx="5126935" cy="41136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Font typeface="Roboto"/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[Product line]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10"/>
          <p:cNvSpPr/>
          <p:nvPr/>
        </p:nvSpPr>
        <p:spPr>
          <a:xfrm>
            <a:off x="6489650" y="3934718"/>
            <a:ext cx="5308550" cy="2005905"/>
          </a:xfrm>
          <a:prstGeom prst="roundRect">
            <a:avLst>
              <a:gd fmla="val 8547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10"/>
          <p:cNvSpPr/>
          <p:nvPr/>
        </p:nvSpPr>
        <p:spPr>
          <a:xfrm>
            <a:off x="6813500" y="4220468"/>
            <a:ext cx="5126935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F86FF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8F86FF"/>
                </a:solidFill>
                <a:latin typeface="Roboto"/>
                <a:ea typeface="Roboto"/>
                <a:cs typeface="Roboto"/>
                <a:sym typeface="Roboto"/>
              </a:rPr>
              <a:t>WHY THIS LINE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10"/>
          <p:cNvSpPr/>
          <p:nvPr/>
        </p:nvSpPr>
        <p:spPr>
          <a:xfrm>
            <a:off x="6813500" y="4654748"/>
            <a:ext cx="4800676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DCDCD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DCDCDC"/>
                </a:solidFill>
                <a:latin typeface="Roboto"/>
                <a:ea typeface="Roboto"/>
                <a:cs typeface="Roboto"/>
                <a:sym typeface="Roboto"/>
              </a:rPr>
              <a:t>High variant complexity, strong traffic, premium price point, and clear purchase friction.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10"/>
          <p:cNvSpPr/>
          <p:nvPr/>
        </p:nvSpPr>
        <p:spPr>
          <a:xfrm>
            <a:off x="12026801" y="3934718"/>
            <a:ext cx="5308550" cy="2005905"/>
          </a:xfrm>
          <a:prstGeom prst="roundRect">
            <a:avLst>
              <a:gd fmla="val 8547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10"/>
          <p:cNvSpPr/>
          <p:nvPr/>
        </p:nvSpPr>
        <p:spPr>
          <a:xfrm>
            <a:off x="12350651" y="4220468"/>
            <a:ext cx="5126935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F86FF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8F86FF"/>
                </a:solidFill>
                <a:latin typeface="Roboto"/>
                <a:ea typeface="Roboto"/>
                <a:cs typeface="Roboto"/>
                <a:sym typeface="Roboto"/>
              </a:rPr>
              <a:t>SCOPE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10"/>
          <p:cNvSpPr/>
          <p:nvPr/>
        </p:nvSpPr>
        <p:spPr>
          <a:xfrm>
            <a:off x="12350651" y="4654748"/>
            <a:ext cx="4800676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DCDCD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DCDCDC"/>
                </a:solidFill>
                <a:latin typeface="Roboto"/>
                <a:ea typeface="Roboto"/>
                <a:cs typeface="Roboto"/>
                <a:sym typeface="Roboto"/>
              </a:rPr>
              <a:t>[Number] of SKUs integrated with [cart / PIM / ERP / dealer portal].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10"/>
          <p:cNvSpPr/>
          <p:nvPr/>
        </p:nvSpPr>
        <p:spPr>
          <a:xfrm>
            <a:off x="952500" y="6169223"/>
            <a:ext cx="5308550" cy="2005905"/>
          </a:xfrm>
          <a:prstGeom prst="roundRect">
            <a:avLst>
              <a:gd fmla="val 8547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10"/>
          <p:cNvSpPr/>
          <p:nvPr/>
        </p:nvSpPr>
        <p:spPr>
          <a:xfrm>
            <a:off x="1276350" y="6454973"/>
            <a:ext cx="5126935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F86FF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8F86FF"/>
                </a:solidFill>
                <a:latin typeface="Roboto"/>
                <a:ea typeface="Roboto"/>
                <a:cs typeface="Roboto"/>
                <a:sym typeface="Roboto"/>
              </a:rPr>
              <a:t>TIMELINE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0"/>
          <p:cNvSpPr/>
          <p:nvPr/>
        </p:nvSpPr>
        <p:spPr>
          <a:xfrm>
            <a:off x="1276350" y="6889254"/>
            <a:ext cx="4800676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DCDCD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DCDCDC"/>
                </a:solidFill>
                <a:latin typeface="Roboto"/>
                <a:ea typeface="Roboto"/>
                <a:cs typeface="Roboto"/>
                <a:sym typeface="Roboto"/>
              </a:rPr>
              <a:t>10 to 12 weeks to launch, followed by 90 days of measurement.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0"/>
          <p:cNvSpPr/>
          <p:nvPr/>
        </p:nvSpPr>
        <p:spPr>
          <a:xfrm>
            <a:off x="6489650" y="6169223"/>
            <a:ext cx="5308550" cy="2005905"/>
          </a:xfrm>
          <a:prstGeom prst="roundRect">
            <a:avLst>
              <a:gd fmla="val 8547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10"/>
          <p:cNvSpPr/>
          <p:nvPr/>
        </p:nvSpPr>
        <p:spPr>
          <a:xfrm>
            <a:off x="6813500" y="6454973"/>
            <a:ext cx="5126935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F86FF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8F86FF"/>
                </a:solidFill>
                <a:latin typeface="Roboto"/>
                <a:ea typeface="Roboto"/>
                <a:cs typeface="Roboto"/>
                <a:sym typeface="Roboto"/>
              </a:rPr>
              <a:t>SUCCESS METRICS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0"/>
          <p:cNvSpPr/>
          <p:nvPr/>
        </p:nvSpPr>
        <p:spPr>
          <a:xfrm>
            <a:off x="6813500" y="6889254"/>
            <a:ext cx="4800676" cy="103822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DCDCD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DCDCDC"/>
                </a:solidFill>
                <a:latin typeface="Roboto"/>
                <a:ea typeface="Roboto"/>
                <a:cs typeface="Roboto"/>
                <a:sym typeface="Roboto"/>
              </a:rPr>
              <a:t>Interaction rate, configurator vs. non-configurator conversion, AOV lift, return rate, quote turnaround, dealer self-service.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10"/>
          <p:cNvSpPr/>
          <p:nvPr/>
        </p:nvSpPr>
        <p:spPr>
          <a:xfrm>
            <a:off x="12026801" y="6169223"/>
            <a:ext cx="5308550" cy="2005905"/>
          </a:xfrm>
          <a:prstGeom prst="roundRect">
            <a:avLst>
              <a:gd fmla="val 8547" name="adj"/>
            </a:avLst>
          </a:prstGeom>
          <a:solidFill>
            <a:srgbClr val="26262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10"/>
          <p:cNvSpPr/>
          <p:nvPr/>
        </p:nvSpPr>
        <p:spPr>
          <a:xfrm>
            <a:off x="12026801" y="6169223"/>
            <a:ext cx="5308550" cy="47625"/>
          </a:xfrm>
          <a:prstGeom prst="rect">
            <a:avLst/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0"/>
          <p:cNvSpPr/>
          <p:nvPr/>
        </p:nvSpPr>
        <p:spPr>
          <a:xfrm>
            <a:off x="12350651" y="6502598"/>
            <a:ext cx="5126935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6B78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F5F6F8"/>
                </a:solidFill>
                <a:latin typeface="Roboto"/>
                <a:ea typeface="Roboto"/>
                <a:cs typeface="Roboto"/>
                <a:sym typeface="Roboto"/>
              </a:rPr>
              <a:t>DECISION GATE</a:t>
            </a:r>
            <a:endParaRPr b="0" i="0" sz="1800" u="none" cap="none" strike="noStrike">
              <a:solidFill>
                <a:srgbClr val="F5F6F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10"/>
          <p:cNvSpPr/>
          <p:nvPr/>
        </p:nvSpPr>
        <p:spPr>
          <a:xfrm>
            <a:off x="12350651" y="6936879"/>
            <a:ext cx="4800676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DCDCD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DCDCDC"/>
                </a:solidFill>
                <a:latin typeface="Roboto"/>
                <a:ea typeface="Roboto"/>
                <a:cs typeface="Roboto"/>
                <a:sym typeface="Roboto"/>
              </a:rPr>
              <a:t>If [metric] reaches [threshold] by [date], proceed to broader rollout.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10"/>
          <p:cNvSpPr/>
          <p:nvPr/>
        </p:nvSpPr>
        <p:spPr>
          <a:xfrm>
            <a:off x="952500" y="9100245"/>
            <a:ext cx="16973550" cy="42475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The goal of the pilot is not to prove that 3D works in theory. It is to prove where it creates measurable value for this business.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THE PROBLEM</a:t>
            </a:r>
            <a:endParaRPr b="0" i="0" sz="1800" u="none" cap="none" strike="noStrike">
              <a:solidFill>
                <a:srgbClr val="BE2C3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52500" y="1329630"/>
            <a:ext cx="15716250" cy="65677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Complex Products Are Hard to Buy From Static Pages</a:t>
            </a:r>
            <a:endParaRPr b="0" i="0" sz="4350" u="none" cap="none" strike="noStrike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952500" y="2195959"/>
            <a:ext cx="838200" cy="5715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952500" y="2538859"/>
            <a:ext cx="18021300" cy="49143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550"/>
              <a:buFont typeface="Roboto"/>
              <a:buNone/>
            </a:pPr>
            <a:r>
              <a:rPr i="0" lang="en-US" sz="255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Static product pages leave too much for customers to imagine.</a:t>
            </a:r>
            <a:endParaRPr i="0" sz="2550" u="none" cap="none" strike="noStrike">
              <a:solidFill>
                <a:srgbClr val="1C1C1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952500" y="3411289"/>
            <a:ext cx="8067675" cy="1931491"/>
          </a:xfrm>
          <a:prstGeom prst="roundRect">
            <a:avLst>
              <a:gd fmla="val 9863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1333500" y="3735150"/>
            <a:ext cx="74376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400"/>
              <a:buFont typeface="Roboto"/>
              <a:buNone/>
            </a:pPr>
            <a:r>
              <a:rPr b="1" i="0" lang="en-US" sz="240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Hesitation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333500" y="4245620"/>
            <a:ext cx="7524845" cy="81141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0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Shoppers hesitate when they cannot see the exact product they are building.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9267825" y="3411289"/>
            <a:ext cx="8067675" cy="1931491"/>
          </a:xfrm>
          <a:prstGeom prst="roundRect">
            <a:avLst>
              <a:gd fmla="val 9863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9648825" y="3735150"/>
            <a:ext cx="72786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400"/>
              <a:buFont typeface="Roboto"/>
              <a:buNone/>
            </a:pPr>
            <a:r>
              <a:rPr b="1" i="0" lang="en-US" sz="240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Returns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9648825" y="4245625"/>
            <a:ext cx="70200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0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Returns increase when the delivered product differs from what the customer expected.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952500" y="5590431"/>
            <a:ext cx="8067675" cy="1931491"/>
          </a:xfrm>
          <a:prstGeom prst="roundRect">
            <a:avLst>
              <a:gd fmla="val 9863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1333500" y="5914275"/>
            <a:ext cx="75249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400"/>
              <a:buFont typeface="Roboto"/>
              <a:buNone/>
            </a:pPr>
            <a:r>
              <a:rPr b="1" i="0" lang="en-US" sz="240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Slower Sales Cycles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1333500" y="6424750"/>
            <a:ext cx="71178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0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Sales cycles stretch when teams rely on repeated revisions and clarification.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9267825" y="5590431"/>
            <a:ext cx="8067675" cy="1931491"/>
          </a:xfrm>
          <a:prstGeom prst="roundRect">
            <a:avLst>
              <a:gd fmla="val 9863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9648825" y="5914275"/>
            <a:ext cx="7437600" cy="4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400"/>
              <a:buFont typeface="Roboto"/>
              <a:buNone/>
            </a:pPr>
            <a:r>
              <a:rPr b="1" i="0" lang="en-US" sz="240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Configuration Errors</a:t>
            </a:r>
            <a:endParaRPr b="1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9648825" y="6424750"/>
            <a:ext cx="70200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0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Manual configuration creates room for invalid options, quoting errors, and rework.</a:t>
            </a:r>
            <a:endParaRPr b="0" i="0" sz="2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WHY NOW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952500" y="1329625"/>
            <a:ext cx="16888200" cy="1275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Interactive Configuration Is Moving From Novelty to Expectation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952500" y="2205038"/>
            <a:ext cx="838200" cy="5730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p3"/>
          <p:cNvSpPr/>
          <p:nvPr/>
        </p:nvSpPr>
        <p:spPr>
          <a:xfrm>
            <a:off x="952500" y="2967038"/>
            <a:ext cx="86481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For complex, customizable products, buyers increasingly expect to explore options visually before they commit.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952500" y="4692848"/>
            <a:ext cx="123900" cy="123900"/>
          </a:xfrm>
          <a:prstGeom prst="roundRect">
            <a:avLst>
              <a:gd fmla="val 23077" name="adj"/>
            </a:avLst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3"/>
          <p:cNvSpPr/>
          <p:nvPr/>
        </p:nvSpPr>
        <p:spPr>
          <a:xfrm>
            <a:off x="1266825" y="4578550"/>
            <a:ext cx="64998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Customers want to see the exact combination they are considering.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952500" y="5713809"/>
            <a:ext cx="123900" cy="123900"/>
          </a:xfrm>
          <a:prstGeom prst="roundRect">
            <a:avLst>
              <a:gd fmla="val 23077" name="adj"/>
            </a:avLst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3"/>
          <p:cNvSpPr/>
          <p:nvPr/>
        </p:nvSpPr>
        <p:spPr>
          <a:xfrm>
            <a:off x="1266825" y="5599509"/>
            <a:ext cx="83244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Sales and dealer teams need faster ways to explain options, pricing, and compatibility.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952500" y="6734770"/>
            <a:ext cx="123900" cy="123900"/>
          </a:xfrm>
          <a:prstGeom prst="roundRect">
            <a:avLst>
              <a:gd fmla="val 23077" name="adj"/>
            </a:avLst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3"/>
          <p:cNvSpPr/>
          <p:nvPr/>
        </p:nvSpPr>
        <p:spPr>
          <a:xfrm>
            <a:off x="1266825" y="6620475"/>
            <a:ext cx="73671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Manufacturers need scalable visualization without creating a new image for every variant.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10034439" y="3271838"/>
            <a:ext cx="7300913" cy="4168080"/>
          </a:xfrm>
          <a:prstGeom prst="roundRect">
            <a:avLst>
              <a:gd fmla="val 4570" name="adj"/>
            </a:avLst>
          </a:prstGeom>
          <a:solidFill>
            <a:srgbClr val="1C1C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3"/>
          <p:cNvSpPr/>
          <p:nvPr/>
        </p:nvSpPr>
        <p:spPr>
          <a:xfrm>
            <a:off x="10453539" y="3729038"/>
            <a:ext cx="7108984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8F86FF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8F86FF"/>
                </a:solidFill>
                <a:latin typeface="Roboto"/>
                <a:ea typeface="Roboto"/>
                <a:cs typeface="Roboto"/>
                <a:sym typeface="Roboto"/>
              </a:rPr>
              <a:t>THE PATH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10453539" y="4296668"/>
            <a:ext cx="7108984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Static Page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10453539" y="4906268"/>
            <a:ext cx="7108984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↓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10453539" y="5439668"/>
            <a:ext cx="7108984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Interactive Configuration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10453539" y="6049268"/>
            <a:ext cx="7108984" cy="3619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↓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10453539" y="6582668"/>
            <a:ext cx="7108984" cy="438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Order-Ready Intent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3"/>
          <p:cNvSpPr/>
          <p:nvPr/>
        </p:nvSpPr>
        <p:spPr>
          <a:xfrm>
            <a:off x="952500" y="8278118"/>
            <a:ext cx="15716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The opportunity is not just better visuals. It is a more efficient path from product exploration to confident purchase.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3"/>
          <p:cNvSpPr/>
          <p:nvPr/>
        </p:nvSpPr>
        <p:spPr>
          <a:xfrm>
            <a:off x="952500" y="9776525"/>
            <a:ext cx="168882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800"/>
              <a:buFont typeface="Roboto"/>
              <a:buNone/>
            </a:pPr>
            <a:r>
              <a:rPr b="0" i="1" lang="en-US" sz="1800" u="none" cap="none" strike="noStrike">
                <a:solidFill>
                  <a:srgbClr val="9A9A9A"/>
                </a:solidFill>
                <a:latin typeface="Roboto"/>
                <a:ea typeface="Roboto"/>
                <a:cs typeface="Roboto"/>
                <a:sym typeface="Roboto"/>
              </a:rPr>
              <a:t>Sources: 3D Commerce Index Q1 2026; Provoke Insights Business Impact Study commissioned by 3D Cloud, January 2026.</a:t>
            </a:r>
            <a:endParaRPr b="0" i="1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4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WHAT IT IS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952500" y="1329630"/>
            <a:ext cx="15716250" cy="65677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A Configurator Is More Than a Visual Layer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952500" y="2195959"/>
            <a:ext cx="838200" cy="5715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4"/>
          <p:cNvSpPr/>
          <p:nvPr/>
        </p:nvSpPr>
        <p:spPr>
          <a:xfrm>
            <a:off x="952500" y="2519809"/>
            <a:ext cx="14519910" cy="94476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 properly built 3D product configurator combines a customer-facing experience with a back-end rules and asset system.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952500" y="4215191"/>
            <a:ext cx="8048700" cy="2796600"/>
          </a:xfrm>
          <a:prstGeom prst="roundRect">
            <a:avLst>
              <a:gd fmla="val 7711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4"/>
          <p:cNvSpPr/>
          <p:nvPr/>
        </p:nvSpPr>
        <p:spPr>
          <a:xfrm>
            <a:off x="952500" y="4215185"/>
            <a:ext cx="8048700" cy="57300"/>
          </a:xfrm>
          <a:prstGeom prst="rect">
            <a:avLst/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4"/>
          <p:cNvSpPr/>
          <p:nvPr/>
        </p:nvSpPr>
        <p:spPr>
          <a:xfrm>
            <a:off x="1371600" y="4653335"/>
            <a:ext cx="79314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CUSTOMER-FACING FRONTEND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1371600" y="5144765"/>
            <a:ext cx="74268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Real-time 3D visualization lets shoppers, dealers, or sales teams build and review valid product options.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9286875" y="4215191"/>
            <a:ext cx="8048700" cy="2796600"/>
          </a:xfrm>
          <a:prstGeom prst="roundRect">
            <a:avLst>
              <a:gd fmla="val 7711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"/>
          <p:cNvSpPr/>
          <p:nvPr/>
        </p:nvSpPr>
        <p:spPr>
          <a:xfrm>
            <a:off x="9286875" y="4215185"/>
            <a:ext cx="8048700" cy="57300"/>
          </a:xfrm>
          <a:prstGeom prst="rect">
            <a:avLst/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4"/>
          <p:cNvSpPr/>
          <p:nvPr/>
        </p:nvSpPr>
        <p:spPr>
          <a:xfrm>
            <a:off x="9705975" y="4653335"/>
            <a:ext cx="79314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BACK-END RULES + ASSET MANAGEMENT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9705975" y="5144765"/>
            <a:ext cx="7426800" cy="11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Product components, compatibility rules, materials, pricing logic, and orderable combinations are managed behind</a:t>
            </a:r>
            <a:br>
              <a:rPr lang="en-US" sz="2175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the scenes.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952500" y="7718280"/>
            <a:ext cx="14635800" cy="119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255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The same 3D assets can support configurators, room planners, WebAR, product renders, 360° spins, and other commerce experiences.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ROI DRIVER · REVENUE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5"/>
          <p:cNvSpPr/>
          <p:nvPr/>
        </p:nvSpPr>
        <p:spPr>
          <a:xfrm>
            <a:off x="952500" y="1329625"/>
            <a:ext cx="14012100" cy="12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The Revenue Case Comes From Confidence and Better Product Exploration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5"/>
          <p:cNvSpPr/>
          <p:nvPr/>
        </p:nvSpPr>
        <p:spPr>
          <a:xfrm>
            <a:off x="952500" y="2814638"/>
            <a:ext cx="838200" cy="5715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5"/>
          <p:cNvSpPr/>
          <p:nvPr/>
        </p:nvSpPr>
        <p:spPr>
          <a:xfrm>
            <a:off x="952500" y="3138488"/>
            <a:ext cx="15893415" cy="944761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A configurator can improve revenue when it helps shoppers understand options, make tradeoffs, and complete a purchase with fewer open questions.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/>
          <p:nvPr/>
        </p:nvSpPr>
        <p:spPr>
          <a:xfrm>
            <a:off x="952500" y="4845248"/>
            <a:ext cx="5270400" cy="192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5"/>
          <p:cNvSpPr/>
          <p:nvPr/>
        </p:nvSpPr>
        <p:spPr>
          <a:xfrm>
            <a:off x="952500" y="5150048"/>
            <a:ext cx="57975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CONVERSION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5"/>
          <p:cNvSpPr/>
          <p:nvPr/>
        </p:nvSpPr>
        <p:spPr>
          <a:xfrm>
            <a:off x="952500" y="5641479"/>
            <a:ext cx="57975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8850"/>
              <a:buFont typeface="Roboto"/>
              <a:buNone/>
            </a:pPr>
            <a:r>
              <a:rPr b="1" i="0" lang="en-US" sz="88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+41%</a:t>
            </a:r>
            <a:endParaRPr b="0" i="0" sz="8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5"/>
          <p:cNvSpPr/>
          <p:nvPr/>
        </p:nvSpPr>
        <p:spPr>
          <a:xfrm>
            <a:off x="952500" y="6974975"/>
            <a:ext cx="50640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In one sectional-catalog A/B test, configurator users converted 41% higher than non-configurator users.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5"/>
          <p:cNvSpPr/>
          <p:nvPr/>
        </p:nvSpPr>
        <p:spPr>
          <a:xfrm>
            <a:off x="6508700" y="4845248"/>
            <a:ext cx="5270400" cy="192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6508700" y="5150048"/>
            <a:ext cx="57975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REVENUE PER CATALOG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6508700" y="5641479"/>
            <a:ext cx="57975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8850"/>
              <a:buFont typeface="Roboto"/>
              <a:buNone/>
            </a:pPr>
            <a:r>
              <a:rPr b="1" i="0" lang="en-US" sz="88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+8.6%</a:t>
            </a:r>
            <a:endParaRPr b="0" i="0" sz="88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6508700" y="6974975"/>
            <a:ext cx="5064000" cy="7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The same test showed an 8.6% revenue lift across the sectional catalog.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12064901" y="4845248"/>
            <a:ext cx="5270400" cy="192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"/>
          <p:cNvSpPr/>
          <p:nvPr/>
        </p:nvSpPr>
        <p:spPr>
          <a:xfrm>
            <a:off x="12064901" y="5150048"/>
            <a:ext cx="57975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AVERAGE ORDER VALUE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12064901" y="5641479"/>
            <a:ext cx="5797500" cy="6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4500"/>
              <a:buFont typeface="Roboto"/>
              <a:buNone/>
            </a:pPr>
            <a:r>
              <a:rPr b="1" i="0" lang="en-US" sz="450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$1.5K–$2.7K</a:t>
            </a:r>
            <a:endParaRPr b="0" i="0" sz="4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12064901" y="6451104"/>
            <a:ext cx="54285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The 3D Commerce Index reported $1,500 average order value for product configurators and $2,700 for modular configurators.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952500" y="8694539"/>
            <a:ext cx="16874400" cy="678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800"/>
              <a:buFont typeface="Roboto"/>
              <a:buNone/>
            </a:pPr>
            <a:r>
              <a:rPr b="0" i="0" lang="en-US" sz="2550" u="none" cap="none" strike="noStrike">
                <a:solidFill>
                  <a:srgbClr val="9A9A9A"/>
                </a:solidFill>
                <a:latin typeface="Roboto"/>
                <a:ea typeface="Roboto"/>
                <a:cs typeface="Roboto"/>
                <a:sym typeface="Roboto"/>
              </a:rPr>
              <a:t>Use these as benchmark anchors, not guaranteed outcomes. Your own traffic, margin, AOV, and product complexity determine the actual ROI. Source: 3D Commerce Index Q1 2026.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ROI DRIVER · COST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6"/>
          <p:cNvSpPr/>
          <p:nvPr/>
        </p:nvSpPr>
        <p:spPr>
          <a:xfrm>
            <a:off x="952500" y="1329625"/>
            <a:ext cx="14514300" cy="12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20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The Cost Case Is Strongest Where Visualization Is Expensive or Manual</a:t>
            </a:r>
            <a:endParaRPr b="0" i="0" sz="4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6"/>
          <p:cNvSpPr/>
          <p:nvPr/>
        </p:nvSpPr>
        <p:spPr>
          <a:xfrm>
            <a:off x="952500" y="2814638"/>
            <a:ext cx="838200" cy="5715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952500" y="3336653"/>
            <a:ext cx="158934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For manufacturers and dealer-led sales models, ROI often comes from reducing the manual work behind visualization, rendering, and configuration support.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6"/>
          <p:cNvSpPr/>
          <p:nvPr/>
        </p:nvSpPr>
        <p:spPr>
          <a:xfrm>
            <a:off x="952500" y="4807148"/>
            <a:ext cx="5270400" cy="192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6"/>
          <p:cNvSpPr/>
          <p:nvPr/>
        </p:nvSpPr>
        <p:spPr>
          <a:xfrm>
            <a:off x="952500" y="5111948"/>
            <a:ext cx="57975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RENDERING SPEND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6"/>
          <p:cNvSpPr/>
          <p:nvPr/>
        </p:nvSpPr>
        <p:spPr>
          <a:xfrm>
            <a:off x="952500" y="5622429"/>
            <a:ext cx="5428500" cy="15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Interviewed manufacturers reported reducing or eliminating external rendering costs after moving visualization workflows in-house.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6"/>
          <p:cNvSpPr/>
          <p:nvPr/>
        </p:nvSpPr>
        <p:spPr>
          <a:xfrm>
            <a:off x="6508700" y="4807148"/>
            <a:ext cx="5270400" cy="192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6"/>
          <p:cNvSpPr/>
          <p:nvPr/>
        </p:nvSpPr>
        <p:spPr>
          <a:xfrm>
            <a:off x="6508700" y="5111948"/>
            <a:ext cx="57975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PER-IMAGE COSTS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6"/>
          <p:cNvSpPr/>
          <p:nvPr/>
        </p:nvSpPr>
        <p:spPr>
          <a:xfrm>
            <a:off x="6508700" y="5584329"/>
            <a:ext cx="5797500" cy="5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4050"/>
              <a:buFont typeface="Roboto"/>
              <a:buNone/>
            </a:pPr>
            <a:r>
              <a:rPr b="1" i="0" lang="en-US" sz="40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$100–$200 → ~$20</a:t>
            </a:r>
            <a:endParaRPr b="0" i="0" sz="4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6"/>
          <p:cNvSpPr/>
          <p:nvPr/>
        </p:nvSpPr>
        <p:spPr>
          <a:xfrm>
            <a:off x="6508700" y="6257627"/>
            <a:ext cx="5428500" cy="10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Per-image rendering costs dropped from $100–$200 externally to approximately $20 through standardized internal workflows.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6"/>
          <p:cNvSpPr/>
          <p:nvPr/>
        </p:nvSpPr>
        <p:spPr>
          <a:xfrm>
            <a:off x="12064901" y="4807148"/>
            <a:ext cx="5270400" cy="19200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6"/>
          <p:cNvSpPr/>
          <p:nvPr/>
        </p:nvSpPr>
        <p:spPr>
          <a:xfrm>
            <a:off x="12064901" y="5111948"/>
            <a:ext cx="57975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LABOR EFFICIENCY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12064901" y="5622429"/>
            <a:ext cx="54285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Mature users increased visualization output without proportional headcount growth.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952500" y="7848302"/>
            <a:ext cx="16383000" cy="1485900"/>
          </a:xfrm>
          <a:prstGeom prst="roundRect">
            <a:avLst>
              <a:gd fmla="val 12821" name="adj"/>
            </a:avLst>
          </a:prstGeom>
          <a:solidFill>
            <a:srgbClr val="1C1C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6"/>
          <p:cNvSpPr/>
          <p:nvPr/>
        </p:nvSpPr>
        <p:spPr>
          <a:xfrm>
            <a:off x="1409700" y="8191202"/>
            <a:ext cx="3637200" cy="83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300"/>
              <a:buFont typeface="Roboto"/>
              <a:buNone/>
            </a:pPr>
            <a:r>
              <a:rPr b="1" i="0" lang="en-US" sz="63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$400,000</a:t>
            </a:r>
            <a:endParaRPr b="0" i="0" sz="6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5059263" y="8635044"/>
            <a:ext cx="73905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CFCFCF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CFCFCF"/>
                </a:solidFill>
                <a:latin typeface="Roboto"/>
                <a:ea typeface="Roboto"/>
                <a:cs typeface="Roboto"/>
                <a:sym typeface="Roboto"/>
              </a:rPr>
              <a:t>in annual rendering cost savings reported in the study.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952500" y="9852720"/>
            <a:ext cx="180213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800"/>
              <a:buFont typeface="Roboto"/>
              <a:buNone/>
            </a:pPr>
            <a:r>
              <a:rPr b="0" i="1" lang="en-US" sz="1800" u="none" cap="none" strike="noStrike">
                <a:solidFill>
                  <a:srgbClr val="9A9A9A"/>
                </a:solidFill>
                <a:latin typeface="Roboto"/>
                <a:ea typeface="Roboto"/>
                <a:cs typeface="Roboto"/>
                <a:sym typeface="Roboto"/>
              </a:rPr>
              <a:t>Source: Provoke Insights Business Impact Study commissioned by 3D Cloud, January 2026.</a:t>
            </a:r>
            <a:endParaRPr b="0" i="1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ROI DRIVER · TIME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7"/>
          <p:cNvSpPr/>
          <p:nvPr/>
        </p:nvSpPr>
        <p:spPr>
          <a:xfrm>
            <a:off x="952500" y="1329625"/>
            <a:ext cx="11516400" cy="1275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The Time Case Comes From Fewer Handoffs and Faster Decisions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7"/>
          <p:cNvSpPr/>
          <p:nvPr/>
        </p:nvSpPr>
        <p:spPr>
          <a:xfrm>
            <a:off x="952500" y="2795588"/>
            <a:ext cx="838200" cy="5715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7"/>
          <p:cNvSpPr/>
          <p:nvPr/>
        </p:nvSpPr>
        <p:spPr>
          <a:xfrm>
            <a:off x="952500" y="3283223"/>
            <a:ext cx="8510100" cy="13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550"/>
              <a:buFont typeface="Roboto"/>
              <a:buNone/>
            </a:pPr>
            <a:r>
              <a:rPr b="0" i="0" lang="en-US" sz="2550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A rules-driven configurator reduces the back-and-forth that slows product evaluation, design iteration, dealer selling, and quote preparation.</a:t>
            </a:r>
            <a:endParaRPr b="0" i="0" sz="25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7"/>
          <p:cNvSpPr/>
          <p:nvPr/>
        </p:nvSpPr>
        <p:spPr>
          <a:xfrm>
            <a:off x="952500" y="5270004"/>
            <a:ext cx="123900" cy="123900"/>
          </a:xfrm>
          <a:prstGeom prst="roundRect">
            <a:avLst>
              <a:gd fmla="val 23077" name="adj"/>
            </a:avLst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7"/>
          <p:cNvSpPr/>
          <p:nvPr/>
        </p:nvSpPr>
        <p:spPr>
          <a:xfrm>
            <a:off x="1266825" y="5165229"/>
            <a:ext cx="81864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Buyers can explore options earlier, before deeper sales involvement.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7"/>
          <p:cNvSpPr/>
          <p:nvPr/>
        </p:nvSpPr>
        <p:spPr>
          <a:xfrm>
            <a:off x="952500" y="6233815"/>
            <a:ext cx="123900" cy="123900"/>
          </a:xfrm>
          <a:prstGeom prst="roundRect">
            <a:avLst>
              <a:gd fmla="val 23077" name="adj"/>
            </a:avLst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7"/>
          <p:cNvSpPr/>
          <p:nvPr/>
        </p:nvSpPr>
        <p:spPr>
          <a:xfrm>
            <a:off x="1266825" y="6129040"/>
            <a:ext cx="81864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Dealers and sales teams can answer configuration questions faster.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7"/>
          <p:cNvSpPr/>
          <p:nvPr/>
        </p:nvSpPr>
        <p:spPr>
          <a:xfrm>
            <a:off x="952500" y="7197626"/>
            <a:ext cx="123900" cy="123900"/>
          </a:xfrm>
          <a:prstGeom prst="roundRect">
            <a:avLst>
              <a:gd fmla="val 23077" name="adj"/>
            </a:avLst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7"/>
          <p:cNvSpPr/>
          <p:nvPr/>
        </p:nvSpPr>
        <p:spPr>
          <a:xfrm>
            <a:off x="1266825" y="7092851"/>
            <a:ext cx="7559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Designers can reduce revision loops and approval delays.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7"/>
          <p:cNvSpPr/>
          <p:nvPr/>
        </p:nvSpPr>
        <p:spPr>
          <a:xfrm>
            <a:off x="952500" y="7774781"/>
            <a:ext cx="123900" cy="123900"/>
          </a:xfrm>
          <a:prstGeom prst="roundRect">
            <a:avLst>
              <a:gd fmla="val 23077" name="adj"/>
            </a:avLst>
          </a:prstGeom>
          <a:solidFill>
            <a:srgbClr val="4F40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7"/>
          <p:cNvSpPr/>
          <p:nvPr/>
        </p:nvSpPr>
        <p:spPr>
          <a:xfrm>
            <a:off x="1266825" y="7670006"/>
            <a:ext cx="8186400" cy="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Teams can move from exploration to quote or order with less manual validation.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/>
          <p:nvPr/>
        </p:nvSpPr>
        <p:spPr>
          <a:xfrm>
            <a:off x="9976693" y="3374640"/>
            <a:ext cx="82623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REPORTED BENCHMARKS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7"/>
          <p:cNvSpPr/>
          <p:nvPr/>
        </p:nvSpPr>
        <p:spPr>
          <a:xfrm>
            <a:off x="9976693" y="3923220"/>
            <a:ext cx="7511100" cy="1834500"/>
          </a:xfrm>
          <a:prstGeom prst="roundRect">
            <a:avLst>
              <a:gd fmla="val 10385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7"/>
          <p:cNvSpPr/>
          <p:nvPr/>
        </p:nvSpPr>
        <p:spPr>
          <a:xfrm>
            <a:off x="10357693" y="4247070"/>
            <a:ext cx="7424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5700"/>
              <a:buFont typeface="Roboto"/>
              <a:buNone/>
            </a:pPr>
            <a:r>
              <a:rPr b="1" i="0" lang="en-US" sz="570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3 days</a:t>
            </a:r>
            <a:endParaRPr b="0" i="0" sz="5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7"/>
          <p:cNvSpPr/>
          <p:nvPr/>
        </p:nvSpPr>
        <p:spPr>
          <a:xfrm>
            <a:off x="10357693" y="5047170"/>
            <a:ext cx="7424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saved per project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7"/>
          <p:cNvSpPr/>
          <p:nvPr/>
        </p:nvSpPr>
        <p:spPr>
          <a:xfrm>
            <a:off x="9976693" y="5986275"/>
            <a:ext cx="7511100" cy="1834500"/>
          </a:xfrm>
          <a:prstGeom prst="roundRect">
            <a:avLst>
              <a:gd fmla="val 10385" name="adj"/>
            </a:avLst>
          </a:prstGeom>
          <a:solidFill>
            <a:srgbClr val="F5F6F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"/>
          <p:cNvSpPr/>
          <p:nvPr/>
        </p:nvSpPr>
        <p:spPr>
          <a:xfrm>
            <a:off x="10357693" y="6310125"/>
            <a:ext cx="7424100" cy="7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5700"/>
              <a:buFont typeface="Roboto"/>
              <a:buNone/>
            </a:pPr>
            <a:r>
              <a:rPr b="1" i="0" lang="en-US" sz="570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50–55%</a:t>
            </a:r>
            <a:endParaRPr b="0" i="0" sz="57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7"/>
          <p:cNvSpPr/>
          <p:nvPr/>
        </p:nvSpPr>
        <p:spPr>
          <a:xfrm>
            <a:off x="10357693" y="7110225"/>
            <a:ext cx="7424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175"/>
              <a:buFont typeface="Roboto"/>
              <a:buNone/>
            </a:pPr>
            <a:r>
              <a:rPr b="0" i="0" lang="en-US" sz="21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reduction in dealer sales visualization time</a:t>
            </a:r>
            <a:endParaRPr b="0" i="0" sz="21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7"/>
          <p:cNvSpPr/>
          <p:nvPr/>
        </p:nvSpPr>
        <p:spPr>
          <a:xfrm>
            <a:off x="952500" y="8767167"/>
            <a:ext cx="1434900" cy="613200"/>
          </a:xfrm>
          <a:prstGeom prst="roundRect">
            <a:avLst>
              <a:gd fmla="val 46591" name="adj"/>
            </a:avLst>
          </a:prstGeom>
          <a:noFill/>
          <a:ln cap="flat" cmpd="sng" w="19050">
            <a:solidFill>
              <a:srgbClr val="4F4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7"/>
          <p:cNvSpPr/>
          <p:nvPr/>
        </p:nvSpPr>
        <p:spPr>
          <a:xfrm>
            <a:off x="1257300" y="8900517"/>
            <a:ext cx="9015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950"/>
              <a:buFont typeface="Roboto"/>
              <a:buNone/>
            </a:pPr>
            <a:r>
              <a:rPr b="0" i="0" lang="en-US" sz="19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Explore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7"/>
          <p:cNvSpPr/>
          <p:nvPr/>
        </p:nvSpPr>
        <p:spPr>
          <a:xfrm>
            <a:off x="2539752" y="8873728"/>
            <a:ext cx="3621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→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7"/>
          <p:cNvSpPr/>
          <p:nvPr/>
        </p:nvSpPr>
        <p:spPr>
          <a:xfrm>
            <a:off x="2977902" y="8767167"/>
            <a:ext cx="1690500" cy="613200"/>
          </a:xfrm>
          <a:prstGeom prst="roundRect">
            <a:avLst>
              <a:gd fmla="val 46591" name="adj"/>
            </a:avLst>
          </a:prstGeom>
          <a:noFill/>
          <a:ln cap="flat" cmpd="sng" w="19050">
            <a:solidFill>
              <a:srgbClr val="4F4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3282702" y="8900517"/>
            <a:ext cx="11571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950"/>
              <a:buFont typeface="Roboto"/>
              <a:buNone/>
            </a:pPr>
            <a:r>
              <a:rPr b="0" i="0" lang="en-US" sz="19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Configure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7"/>
          <p:cNvSpPr/>
          <p:nvPr/>
        </p:nvSpPr>
        <p:spPr>
          <a:xfrm>
            <a:off x="4820692" y="8873728"/>
            <a:ext cx="3621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→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7"/>
          <p:cNvSpPr/>
          <p:nvPr/>
        </p:nvSpPr>
        <p:spPr>
          <a:xfrm>
            <a:off x="5258842" y="8767167"/>
            <a:ext cx="1512000" cy="613200"/>
          </a:xfrm>
          <a:prstGeom prst="roundRect">
            <a:avLst>
              <a:gd fmla="val 46591" name="adj"/>
            </a:avLst>
          </a:prstGeom>
          <a:noFill/>
          <a:ln cap="flat" cmpd="sng" w="19050">
            <a:solidFill>
              <a:srgbClr val="4F4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5563642" y="8900517"/>
            <a:ext cx="9786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950"/>
              <a:buFont typeface="Roboto"/>
              <a:buNone/>
            </a:pPr>
            <a:r>
              <a:rPr b="0" i="0" lang="en-US" sz="19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Validate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6923336" y="8873728"/>
            <a:ext cx="362100" cy="4383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250"/>
              <a:buFont typeface="Roboto"/>
              <a:buNone/>
            </a:pPr>
            <a:r>
              <a:rPr b="0" i="0" lang="en-US" sz="2250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→</a:t>
            </a:r>
            <a:endParaRPr b="0" i="0" sz="22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7"/>
          <p:cNvSpPr/>
          <p:nvPr/>
        </p:nvSpPr>
        <p:spPr>
          <a:xfrm>
            <a:off x="7361486" y="8767167"/>
            <a:ext cx="1273800" cy="613200"/>
          </a:xfrm>
          <a:prstGeom prst="roundRect">
            <a:avLst>
              <a:gd fmla="val 46591" name="adj"/>
            </a:avLst>
          </a:prstGeom>
          <a:solidFill>
            <a:srgbClr val="4F40FF"/>
          </a:solidFill>
          <a:ln cap="flat" cmpd="sng" w="19050">
            <a:solidFill>
              <a:srgbClr val="4F40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7666286" y="8900517"/>
            <a:ext cx="7404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50"/>
              <a:buFont typeface="Roboto"/>
              <a:buNone/>
            </a:pPr>
            <a:r>
              <a:rPr b="0" i="0" lang="en-US" sz="195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Quote</a:t>
            </a:r>
            <a:endParaRPr b="0" i="0" sz="1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7"/>
          <p:cNvSpPr/>
          <p:nvPr/>
        </p:nvSpPr>
        <p:spPr>
          <a:xfrm>
            <a:off x="952500" y="9807068"/>
            <a:ext cx="180213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800"/>
              <a:buFont typeface="Roboto"/>
              <a:buNone/>
            </a:pPr>
            <a:r>
              <a:rPr b="0" i="1" lang="en-US" sz="1800" u="none" cap="none" strike="noStrike">
                <a:solidFill>
                  <a:srgbClr val="9A9A9A"/>
                </a:solidFill>
                <a:latin typeface="Roboto"/>
                <a:ea typeface="Roboto"/>
                <a:cs typeface="Roboto"/>
                <a:sym typeface="Roboto"/>
              </a:rPr>
              <a:t>Source: Provoke Insights Business Impact Study commissioned by 3D Cloud, January 2026.</a:t>
            </a:r>
            <a:endParaRPr b="0" i="1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FINANCIAL MODEL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952500" y="1329630"/>
            <a:ext cx="15716250" cy="65677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Build the ROI Case From Your Own Inputs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952500" y="2424559"/>
            <a:ext cx="15893415" cy="70485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The strongest business case uses cited benchmarks only as anchors. The actual model should use company-specific traffic, order value, margin, costs, and workflow data.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952500" y="3396109"/>
            <a:ext cx="16383000" cy="676275"/>
          </a:xfrm>
          <a:prstGeom prst="rect">
            <a:avLst/>
          </a:prstGeom>
          <a:solidFill>
            <a:srgbClr val="1C1C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8"/>
          <p:cNvSpPr/>
          <p:nvPr/>
        </p:nvSpPr>
        <p:spPr>
          <a:xfrm>
            <a:off x="1162050" y="3567559"/>
            <a:ext cx="3799523" cy="371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Input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5257800" y="3567559"/>
            <a:ext cx="3124420" cy="371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Current Baseline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8698111" y="3567559"/>
            <a:ext cx="3630747" cy="371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Post-Configurator Assumption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12630001" y="3567559"/>
            <a:ext cx="4643400" cy="371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Notes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952500" y="4072384"/>
            <a:ext cx="16383000" cy="9572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8"/>
          <p:cNvSpPr/>
          <p:nvPr/>
        </p:nvSpPr>
        <p:spPr>
          <a:xfrm>
            <a:off x="952500" y="5020121"/>
            <a:ext cx="409575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p8"/>
          <p:cNvSpPr/>
          <p:nvPr/>
        </p:nvSpPr>
        <p:spPr>
          <a:xfrm>
            <a:off x="1162050" y="4215259"/>
            <a:ext cx="3799523" cy="700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Monthly PDP sessions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5048250" y="5020121"/>
            <a:ext cx="344031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8"/>
          <p:cNvSpPr/>
          <p:nvPr/>
        </p:nvSpPr>
        <p:spPr>
          <a:xfrm>
            <a:off x="5257800" y="4215259"/>
            <a:ext cx="3124420" cy="700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your figure]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8488561" y="5020121"/>
            <a:ext cx="39318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8"/>
          <p:cNvSpPr/>
          <p:nvPr/>
        </p:nvSpPr>
        <p:spPr>
          <a:xfrm>
            <a:off x="8698111" y="4215259"/>
            <a:ext cx="3630747" cy="700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assumption]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12420451" y="5020121"/>
            <a:ext cx="4915049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8"/>
          <p:cNvSpPr/>
          <p:nvPr/>
        </p:nvSpPr>
        <p:spPr>
          <a:xfrm>
            <a:off x="12630001" y="4215259"/>
            <a:ext cx="4643400" cy="700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Traffic determines the size of revenue gains.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952500" y="5029646"/>
            <a:ext cx="16383000" cy="962025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8"/>
          <p:cNvSpPr/>
          <p:nvPr/>
        </p:nvSpPr>
        <p:spPr>
          <a:xfrm>
            <a:off x="952500" y="5982146"/>
            <a:ext cx="409575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"/>
          <p:cNvSpPr/>
          <p:nvPr/>
        </p:nvSpPr>
        <p:spPr>
          <a:xfrm>
            <a:off x="1162050" y="5172521"/>
            <a:ext cx="3799523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Conversion or add-to-cart rate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5048250" y="5982146"/>
            <a:ext cx="344031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5257800" y="5172521"/>
            <a:ext cx="312442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your figure]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8"/>
          <p:cNvSpPr/>
          <p:nvPr/>
        </p:nvSpPr>
        <p:spPr>
          <a:xfrm>
            <a:off x="8488561" y="5982146"/>
            <a:ext cx="39318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8"/>
          <p:cNvSpPr/>
          <p:nvPr/>
        </p:nvSpPr>
        <p:spPr>
          <a:xfrm>
            <a:off x="8698111" y="5172521"/>
            <a:ext cx="3630747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assumption]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12420451" y="5982146"/>
            <a:ext cx="4915049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8"/>
          <p:cNvSpPr/>
          <p:nvPr/>
        </p:nvSpPr>
        <p:spPr>
          <a:xfrm>
            <a:off x="12630001" y="5172521"/>
            <a:ext cx="464340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Use a conservative lift below published benchmarks.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952500" y="5991671"/>
            <a:ext cx="16383000" cy="9620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"/>
          <p:cNvSpPr/>
          <p:nvPr/>
        </p:nvSpPr>
        <p:spPr>
          <a:xfrm>
            <a:off x="952500" y="6944171"/>
            <a:ext cx="409575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8"/>
          <p:cNvSpPr/>
          <p:nvPr/>
        </p:nvSpPr>
        <p:spPr>
          <a:xfrm>
            <a:off x="1162050" y="6134546"/>
            <a:ext cx="3799523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Average order value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5048250" y="6944171"/>
            <a:ext cx="344031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8"/>
          <p:cNvSpPr/>
          <p:nvPr/>
        </p:nvSpPr>
        <p:spPr>
          <a:xfrm>
            <a:off x="5257800" y="6134546"/>
            <a:ext cx="312442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your figure]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8"/>
          <p:cNvSpPr/>
          <p:nvPr/>
        </p:nvSpPr>
        <p:spPr>
          <a:xfrm>
            <a:off x="8488561" y="6944171"/>
            <a:ext cx="39318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8"/>
          <p:cNvSpPr/>
          <p:nvPr/>
        </p:nvSpPr>
        <p:spPr>
          <a:xfrm>
            <a:off x="8698111" y="6134546"/>
            <a:ext cx="3630747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assumption]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8"/>
          <p:cNvSpPr/>
          <p:nvPr/>
        </p:nvSpPr>
        <p:spPr>
          <a:xfrm>
            <a:off x="12420451" y="6944171"/>
            <a:ext cx="4915049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8"/>
          <p:cNvSpPr/>
          <p:nvPr/>
        </p:nvSpPr>
        <p:spPr>
          <a:xfrm>
            <a:off x="12630001" y="6134546"/>
            <a:ext cx="464340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Model configured vs. non-configured orders separately.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8"/>
          <p:cNvSpPr/>
          <p:nvPr/>
        </p:nvSpPr>
        <p:spPr>
          <a:xfrm>
            <a:off x="952500" y="6953696"/>
            <a:ext cx="16383000" cy="962025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8"/>
          <p:cNvSpPr/>
          <p:nvPr/>
        </p:nvSpPr>
        <p:spPr>
          <a:xfrm>
            <a:off x="952500" y="7906196"/>
            <a:ext cx="409575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8"/>
          <p:cNvSpPr/>
          <p:nvPr/>
        </p:nvSpPr>
        <p:spPr>
          <a:xfrm>
            <a:off x="1162050" y="7096571"/>
            <a:ext cx="3799523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Return rate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8"/>
          <p:cNvSpPr/>
          <p:nvPr/>
        </p:nvSpPr>
        <p:spPr>
          <a:xfrm>
            <a:off x="5048250" y="7906196"/>
            <a:ext cx="344031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8"/>
          <p:cNvSpPr/>
          <p:nvPr/>
        </p:nvSpPr>
        <p:spPr>
          <a:xfrm>
            <a:off x="5257800" y="7096571"/>
            <a:ext cx="312442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your figure]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8"/>
          <p:cNvSpPr/>
          <p:nvPr/>
        </p:nvSpPr>
        <p:spPr>
          <a:xfrm>
            <a:off x="8488561" y="7906196"/>
            <a:ext cx="39318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" name="Google Shape;214;p8"/>
          <p:cNvSpPr/>
          <p:nvPr/>
        </p:nvSpPr>
        <p:spPr>
          <a:xfrm>
            <a:off x="8698111" y="7096571"/>
            <a:ext cx="3630747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assumption]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12420451" y="7906196"/>
            <a:ext cx="4915049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8"/>
          <p:cNvSpPr/>
          <p:nvPr/>
        </p:nvSpPr>
        <p:spPr>
          <a:xfrm>
            <a:off x="12630001" y="7096571"/>
            <a:ext cx="464340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Use your own return reasons and categories.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8"/>
          <p:cNvSpPr/>
          <p:nvPr/>
        </p:nvSpPr>
        <p:spPr>
          <a:xfrm>
            <a:off x="952500" y="7915721"/>
            <a:ext cx="16383000" cy="9620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8"/>
          <p:cNvSpPr/>
          <p:nvPr/>
        </p:nvSpPr>
        <p:spPr>
          <a:xfrm>
            <a:off x="952500" y="8868221"/>
            <a:ext cx="409575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8"/>
          <p:cNvSpPr/>
          <p:nvPr/>
        </p:nvSpPr>
        <p:spPr>
          <a:xfrm>
            <a:off x="1162050" y="8058596"/>
            <a:ext cx="3799523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Rendering or visualization spend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"/>
          <p:cNvSpPr/>
          <p:nvPr/>
        </p:nvSpPr>
        <p:spPr>
          <a:xfrm>
            <a:off x="5048250" y="8868221"/>
            <a:ext cx="344031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8"/>
          <p:cNvSpPr/>
          <p:nvPr/>
        </p:nvSpPr>
        <p:spPr>
          <a:xfrm>
            <a:off x="5257800" y="8058596"/>
            <a:ext cx="312442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your figure]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8"/>
          <p:cNvSpPr/>
          <p:nvPr/>
        </p:nvSpPr>
        <p:spPr>
          <a:xfrm>
            <a:off x="8488561" y="8868221"/>
            <a:ext cx="39318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8"/>
          <p:cNvSpPr/>
          <p:nvPr/>
        </p:nvSpPr>
        <p:spPr>
          <a:xfrm>
            <a:off x="8698111" y="8058596"/>
            <a:ext cx="3630747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[Enter assumption]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8"/>
          <p:cNvSpPr/>
          <p:nvPr/>
        </p:nvSpPr>
        <p:spPr>
          <a:xfrm>
            <a:off x="12420451" y="8868221"/>
            <a:ext cx="4915049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8"/>
          <p:cNvSpPr/>
          <p:nvPr/>
        </p:nvSpPr>
        <p:spPr>
          <a:xfrm>
            <a:off x="12630001" y="8058596"/>
            <a:ext cx="4643400" cy="70485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Most relevant for manufacturers and dealer networks.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8"/>
          <p:cNvSpPr/>
          <p:nvPr/>
        </p:nvSpPr>
        <p:spPr>
          <a:xfrm>
            <a:off x="952500" y="8877746"/>
            <a:ext cx="16383000" cy="62388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8"/>
          <p:cNvSpPr/>
          <p:nvPr/>
        </p:nvSpPr>
        <p:spPr>
          <a:xfrm>
            <a:off x="1162050" y="9020621"/>
            <a:ext cx="3799523" cy="376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Platform and implementation cost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8"/>
          <p:cNvSpPr/>
          <p:nvPr/>
        </p:nvSpPr>
        <p:spPr>
          <a:xfrm>
            <a:off x="5257800" y="9020621"/>
            <a:ext cx="3124420" cy="376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[Vendor quote]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8"/>
          <p:cNvSpPr/>
          <p:nvPr/>
        </p:nvSpPr>
        <p:spPr>
          <a:xfrm>
            <a:off x="8698111" y="9020621"/>
            <a:ext cx="3630747" cy="376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[Ongoing SaaS]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8"/>
          <p:cNvSpPr/>
          <p:nvPr/>
        </p:nvSpPr>
        <p:spPr>
          <a:xfrm>
            <a:off x="12630001" y="9020621"/>
            <a:ext cx="4643400" cy="3762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Separate Year 1 from recurring costs.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9"/>
          <p:cNvSpPr/>
          <p:nvPr/>
        </p:nvSpPr>
        <p:spPr>
          <a:xfrm>
            <a:off x="952500" y="800100"/>
            <a:ext cx="18021300" cy="35808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BE2C3B"/>
              </a:buClr>
              <a:buSzPts val="1800"/>
              <a:buFont typeface="Roboto"/>
              <a:buNone/>
            </a:pPr>
            <a:r>
              <a:rPr b="1" i="0" lang="en-US" sz="1800" u="none" cap="none" strike="noStrike">
                <a:solidFill>
                  <a:srgbClr val="BE2C3B"/>
                </a:solidFill>
                <a:latin typeface="Roboto"/>
                <a:ea typeface="Roboto"/>
                <a:cs typeface="Roboto"/>
                <a:sym typeface="Roboto"/>
              </a:rPr>
              <a:t>FINANCIAL PROJECTION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9"/>
          <p:cNvSpPr/>
          <p:nvPr/>
        </p:nvSpPr>
        <p:spPr>
          <a:xfrm>
            <a:off x="952500" y="1329630"/>
            <a:ext cx="15716250" cy="656779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350"/>
              <a:buFont typeface="Roboto"/>
              <a:buNone/>
            </a:pPr>
            <a:r>
              <a:rPr b="0" i="0" lang="en-US" sz="4350" u="none" cap="none" strike="noStrike">
                <a:solidFill>
                  <a:srgbClr val="333333"/>
                </a:solidFill>
                <a:latin typeface="Roboto"/>
                <a:ea typeface="Roboto"/>
                <a:cs typeface="Roboto"/>
                <a:sym typeface="Roboto"/>
              </a:rPr>
              <a:t>Show Payback and Three-Year Value</a:t>
            </a:r>
            <a:endParaRPr b="0" i="0" sz="4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9"/>
          <p:cNvSpPr/>
          <p:nvPr/>
        </p:nvSpPr>
        <p:spPr>
          <a:xfrm>
            <a:off x="952500" y="2176909"/>
            <a:ext cx="838200" cy="57150"/>
          </a:xfrm>
          <a:prstGeom prst="roundRect">
            <a:avLst>
              <a:gd fmla="val 50000" name="adj"/>
            </a:avLst>
          </a:prstGeom>
          <a:solidFill>
            <a:srgbClr val="BE2C3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9"/>
          <p:cNvSpPr/>
          <p:nvPr/>
        </p:nvSpPr>
        <p:spPr>
          <a:xfrm>
            <a:off x="952500" y="2481709"/>
            <a:ext cx="16973550" cy="3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75"/>
              <a:buFont typeface="Roboto"/>
              <a:buNone/>
            </a:pPr>
            <a:r>
              <a:rPr b="0" i="0" lang="en-US" sz="187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Finance teams usually need two views: how quickly the investment pays back, and what value it creates over time.</a:t>
            </a:r>
            <a:endParaRPr b="0" i="0" sz="187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9"/>
          <p:cNvSpPr/>
          <p:nvPr/>
        </p:nvSpPr>
        <p:spPr>
          <a:xfrm>
            <a:off x="952500" y="3119884"/>
            <a:ext cx="16383000" cy="741015"/>
          </a:xfrm>
          <a:prstGeom prst="rect">
            <a:avLst/>
          </a:prstGeom>
          <a:solidFill>
            <a:srgbClr val="1C1C1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p9"/>
          <p:cNvSpPr/>
          <p:nvPr/>
        </p:nvSpPr>
        <p:spPr>
          <a:xfrm>
            <a:off x="1200150" y="3310384"/>
            <a:ext cx="5241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Metric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9"/>
          <p:cNvSpPr/>
          <p:nvPr/>
        </p:nvSpPr>
        <p:spPr>
          <a:xfrm>
            <a:off x="6770340" y="3310384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Year 1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9"/>
          <p:cNvSpPr/>
          <p:nvPr/>
        </p:nvSpPr>
        <p:spPr>
          <a:xfrm>
            <a:off x="10374511" y="3310384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Year 2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9"/>
          <p:cNvSpPr/>
          <p:nvPr/>
        </p:nvSpPr>
        <p:spPr>
          <a:xfrm>
            <a:off x="13978682" y="3310384"/>
            <a:ext cx="3217302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Year 3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9"/>
          <p:cNvSpPr/>
          <p:nvPr/>
        </p:nvSpPr>
        <p:spPr>
          <a:xfrm>
            <a:off x="952500" y="3860899"/>
            <a:ext cx="16383000" cy="70767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" name="Google Shape;246;p9"/>
          <p:cNvSpPr/>
          <p:nvPr/>
        </p:nvSpPr>
        <p:spPr>
          <a:xfrm>
            <a:off x="952500" y="4559052"/>
            <a:ext cx="55701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p9"/>
          <p:cNvSpPr/>
          <p:nvPr/>
        </p:nvSpPr>
        <p:spPr>
          <a:xfrm>
            <a:off x="1200150" y="4032349"/>
            <a:ext cx="5241996" cy="393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Revenue gains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9"/>
          <p:cNvSpPr/>
          <p:nvPr/>
        </p:nvSpPr>
        <p:spPr>
          <a:xfrm>
            <a:off x="6522690" y="4559052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9" name="Google Shape;249;p9"/>
          <p:cNvSpPr/>
          <p:nvPr/>
        </p:nvSpPr>
        <p:spPr>
          <a:xfrm>
            <a:off x="6770340" y="4032349"/>
            <a:ext cx="3216996" cy="393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9"/>
          <p:cNvSpPr/>
          <p:nvPr/>
        </p:nvSpPr>
        <p:spPr>
          <a:xfrm>
            <a:off x="10126861" y="4559052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1" name="Google Shape;251;p9"/>
          <p:cNvSpPr/>
          <p:nvPr/>
        </p:nvSpPr>
        <p:spPr>
          <a:xfrm>
            <a:off x="10374511" y="4032349"/>
            <a:ext cx="3216996" cy="393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13731032" y="4559052"/>
            <a:ext cx="3604468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p9"/>
          <p:cNvSpPr/>
          <p:nvPr/>
        </p:nvSpPr>
        <p:spPr>
          <a:xfrm>
            <a:off x="13978682" y="4032349"/>
            <a:ext cx="3217302" cy="39335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9"/>
          <p:cNvSpPr/>
          <p:nvPr/>
        </p:nvSpPr>
        <p:spPr>
          <a:xfrm>
            <a:off x="952500" y="4568577"/>
            <a:ext cx="16383000" cy="71244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9"/>
          <p:cNvSpPr/>
          <p:nvPr/>
        </p:nvSpPr>
        <p:spPr>
          <a:xfrm>
            <a:off x="952500" y="5271492"/>
            <a:ext cx="55701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9"/>
          <p:cNvSpPr/>
          <p:nvPr/>
        </p:nvSpPr>
        <p:spPr>
          <a:xfrm>
            <a:off x="1200150" y="4740027"/>
            <a:ext cx="5241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Cost savings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9"/>
          <p:cNvSpPr/>
          <p:nvPr/>
        </p:nvSpPr>
        <p:spPr>
          <a:xfrm>
            <a:off x="6522690" y="5271492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" name="Google Shape;258;p9"/>
          <p:cNvSpPr/>
          <p:nvPr/>
        </p:nvSpPr>
        <p:spPr>
          <a:xfrm>
            <a:off x="6770340" y="4740027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9"/>
          <p:cNvSpPr/>
          <p:nvPr/>
        </p:nvSpPr>
        <p:spPr>
          <a:xfrm>
            <a:off x="10126861" y="5271492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9"/>
          <p:cNvSpPr/>
          <p:nvPr/>
        </p:nvSpPr>
        <p:spPr>
          <a:xfrm>
            <a:off x="10374511" y="4740027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9"/>
          <p:cNvSpPr/>
          <p:nvPr/>
        </p:nvSpPr>
        <p:spPr>
          <a:xfrm>
            <a:off x="13731032" y="5271492"/>
            <a:ext cx="3604468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9"/>
          <p:cNvSpPr/>
          <p:nvPr/>
        </p:nvSpPr>
        <p:spPr>
          <a:xfrm>
            <a:off x="13978682" y="4740027"/>
            <a:ext cx="3217302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9"/>
          <p:cNvSpPr/>
          <p:nvPr/>
        </p:nvSpPr>
        <p:spPr>
          <a:xfrm>
            <a:off x="952500" y="5281017"/>
            <a:ext cx="16383000" cy="712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4" name="Google Shape;264;p9"/>
          <p:cNvSpPr/>
          <p:nvPr/>
        </p:nvSpPr>
        <p:spPr>
          <a:xfrm>
            <a:off x="952500" y="5983932"/>
            <a:ext cx="55701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9"/>
          <p:cNvSpPr/>
          <p:nvPr/>
        </p:nvSpPr>
        <p:spPr>
          <a:xfrm>
            <a:off x="1200150" y="5452467"/>
            <a:ext cx="5241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Time savings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9"/>
          <p:cNvSpPr/>
          <p:nvPr/>
        </p:nvSpPr>
        <p:spPr>
          <a:xfrm>
            <a:off x="6522690" y="5983932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9"/>
          <p:cNvSpPr/>
          <p:nvPr/>
        </p:nvSpPr>
        <p:spPr>
          <a:xfrm>
            <a:off x="6770340" y="5452467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9"/>
          <p:cNvSpPr/>
          <p:nvPr/>
        </p:nvSpPr>
        <p:spPr>
          <a:xfrm>
            <a:off x="10126861" y="5983932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9"/>
          <p:cNvSpPr/>
          <p:nvPr/>
        </p:nvSpPr>
        <p:spPr>
          <a:xfrm>
            <a:off x="10374511" y="5452467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9"/>
          <p:cNvSpPr/>
          <p:nvPr/>
        </p:nvSpPr>
        <p:spPr>
          <a:xfrm>
            <a:off x="13731032" y="5983932"/>
            <a:ext cx="3604468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" name="Google Shape;271;p9"/>
          <p:cNvSpPr/>
          <p:nvPr/>
        </p:nvSpPr>
        <p:spPr>
          <a:xfrm>
            <a:off x="13978682" y="5452467"/>
            <a:ext cx="3217302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9"/>
          <p:cNvSpPr/>
          <p:nvPr/>
        </p:nvSpPr>
        <p:spPr>
          <a:xfrm>
            <a:off x="952500" y="5993457"/>
            <a:ext cx="16383000" cy="71244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p9"/>
          <p:cNvSpPr/>
          <p:nvPr/>
        </p:nvSpPr>
        <p:spPr>
          <a:xfrm>
            <a:off x="952500" y="6696373"/>
            <a:ext cx="55701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9"/>
          <p:cNvSpPr/>
          <p:nvPr/>
        </p:nvSpPr>
        <p:spPr>
          <a:xfrm>
            <a:off x="1200150" y="6164907"/>
            <a:ext cx="5241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Platform cost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9"/>
          <p:cNvSpPr/>
          <p:nvPr/>
        </p:nvSpPr>
        <p:spPr>
          <a:xfrm>
            <a:off x="6522690" y="6696373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6" name="Google Shape;276;p9"/>
          <p:cNvSpPr/>
          <p:nvPr/>
        </p:nvSpPr>
        <p:spPr>
          <a:xfrm>
            <a:off x="6770340" y="6164907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[Vendor quote]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7" name="Google Shape;277;p9"/>
          <p:cNvSpPr/>
          <p:nvPr/>
        </p:nvSpPr>
        <p:spPr>
          <a:xfrm>
            <a:off x="10126861" y="6696373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9"/>
          <p:cNvSpPr/>
          <p:nvPr/>
        </p:nvSpPr>
        <p:spPr>
          <a:xfrm>
            <a:off x="10374511" y="6164907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[Ongoing SaaS]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9" name="Google Shape;279;p9"/>
          <p:cNvSpPr/>
          <p:nvPr/>
        </p:nvSpPr>
        <p:spPr>
          <a:xfrm>
            <a:off x="13731032" y="6696373"/>
            <a:ext cx="3604468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9"/>
          <p:cNvSpPr/>
          <p:nvPr/>
        </p:nvSpPr>
        <p:spPr>
          <a:xfrm>
            <a:off x="13978682" y="6164907"/>
            <a:ext cx="3217302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[Ongoing SaaS]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9"/>
          <p:cNvSpPr/>
          <p:nvPr/>
        </p:nvSpPr>
        <p:spPr>
          <a:xfrm>
            <a:off x="952500" y="6705898"/>
            <a:ext cx="16383000" cy="7124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9"/>
          <p:cNvSpPr/>
          <p:nvPr/>
        </p:nvSpPr>
        <p:spPr>
          <a:xfrm>
            <a:off x="952500" y="7408813"/>
            <a:ext cx="5570190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9"/>
          <p:cNvSpPr/>
          <p:nvPr/>
        </p:nvSpPr>
        <p:spPr>
          <a:xfrm>
            <a:off x="1200150" y="6877348"/>
            <a:ext cx="5241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025"/>
              <a:buFont typeface="Roboto"/>
              <a:buNone/>
            </a:pPr>
            <a:r>
              <a:rPr b="1" i="0" lang="en-US" sz="202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Net impact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9"/>
          <p:cNvSpPr/>
          <p:nvPr/>
        </p:nvSpPr>
        <p:spPr>
          <a:xfrm>
            <a:off x="6522690" y="7408813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9"/>
          <p:cNvSpPr/>
          <p:nvPr/>
        </p:nvSpPr>
        <p:spPr>
          <a:xfrm>
            <a:off x="6770340" y="6877348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9"/>
          <p:cNvSpPr/>
          <p:nvPr/>
        </p:nvSpPr>
        <p:spPr>
          <a:xfrm>
            <a:off x="10126861" y="7408813"/>
            <a:ext cx="3604171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7" name="Google Shape;287;p9"/>
          <p:cNvSpPr/>
          <p:nvPr/>
        </p:nvSpPr>
        <p:spPr>
          <a:xfrm>
            <a:off x="10374511" y="6877348"/>
            <a:ext cx="3216996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p9"/>
          <p:cNvSpPr/>
          <p:nvPr/>
        </p:nvSpPr>
        <p:spPr>
          <a:xfrm>
            <a:off x="13731032" y="7408813"/>
            <a:ext cx="3604468" cy="95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9"/>
          <p:cNvSpPr/>
          <p:nvPr/>
        </p:nvSpPr>
        <p:spPr>
          <a:xfrm>
            <a:off x="13978682" y="6877348"/>
            <a:ext cx="3217302" cy="398115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[Calculate]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0" name="Google Shape;290;p9"/>
          <p:cNvSpPr/>
          <p:nvPr/>
        </p:nvSpPr>
        <p:spPr>
          <a:xfrm>
            <a:off x="952500" y="7418338"/>
            <a:ext cx="16383000" cy="707678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9"/>
          <p:cNvSpPr/>
          <p:nvPr/>
        </p:nvSpPr>
        <p:spPr>
          <a:xfrm>
            <a:off x="1200150" y="7589788"/>
            <a:ext cx="5241996" cy="40287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1C1C1C"/>
              </a:buClr>
              <a:buSzPts val="2025"/>
              <a:buFont typeface="Roboto"/>
              <a:buNone/>
            </a:pPr>
            <a:r>
              <a:rPr b="1" i="0" lang="en-US" sz="2025" u="none" cap="none" strike="noStrike">
                <a:solidFill>
                  <a:srgbClr val="1C1C1C"/>
                </a:solidFill>
                <a:latin typeface="Roboto"/>
                <a:ea typeface="Roboto"/>
                <a:cs typeface="Roboto"/>
                <a:sym typeface="Roboto"/>
              </a:rPr>
              <a:t>Payback period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9"/>
          <p:cNvSpPr/>
          <p:nvPr/>
        </p:nvSpPr>
        <p:spPr>
          <a:xfrm>
            <a:off x="6770340" y="7589788"/>
            <a:ext cx="3216996" cy="40287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4F40FF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4F40FF"/>
                </a:solidFill>
                <a:latin typeface="Roboto"/>
                <a:ea typeface="Roboto"/>
                <a:cs typeface="Roboto"/>
                <a:sym typeface="Roboto"/>
              </a:rPr>
              <a:t>[Months to break even]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9"/>
          <p:cNvSpPr/>
          <p:nvPr/>
        </p:nvSpPr>
        <p:spPr>
          <a:xfrm>
            <a:off x="10374511" y="7589788"/>
            <a:ext cx="3216996" cy="40287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—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9"/>
          <p:cNvSpPr/>
          <p:nvPr/>
        </p:nvSpPr>
        <p:spPr>
          <a:xfrm>
            <a:off x="13978682" y="7589788"/>
            <a:ext cx="3217302" cy="40287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25"/>
              <a:buFont typeface="Roboto"/>
              <a:buNone/>
            </a:pPr>
            <a:r>
              <a:rPr b="0" i="0" lang="en-US" sz="2025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—</a:t>
            </a:r>
            <a:endParaRPr b="0" i="0" sz="2025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5" name="Google Shape;295;p9"/>
          <p:cNvSpPr/>
          <p:nvPr/>
        </p:nvSpPr>
        <p:spPr>
          <a:xfrm>
            <a:off x="952500" y="8557320"/>
            <a:ext cx="18021300" cy="358200"/>
          </a:xfrm>
          <a:prstGeom prst="rect">
            <a:avLst/>
          </a:prstGeom>
          <a:noFill/>
          <a:ln>
            <a:noFill/>
          </a:ln>
        </p:spPr>
        <p:txBody>
          <a:bodyPr anchorCtr="0" anchor="t" bIns="25400" lIns="25400" spcFirstLastPara="1" rIns="25400" wrap="square" tIns="25400">
            <a:norm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9A9A9A"/>
              </a:buClr>
              <a:buSzPts val="1800"/>
              <a:buFont typeface="Roboto"/>
              <a:buNone/>
            </a:pPr>
            <a:r>
              <a:rPr b="0" i="0" lang="en-US" sz="1850" u="none" cap="none" strike="noStrike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rPr>
              <a:t>Present a conservative base case first. Keep upside scenarios separate so the model remains credible.</a:t>
            </a:r>
            <a:endParaRPr b="0" i="0" sz="1850" u="none" cap="none" strike="noStrike">
              <a:solidFill>
                <a:srgbClr val="66666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2026-06-17T14:46:37Z</dcterms:created>
  <dc:creator>PptxGenJS</dc:creator>
</cp:coreProperties>
</file>